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261" r:id="rId4"/>
    <p:sldId id="262" r:id="rId5"/>
    <p:sldId id="263" r:id="rId6"/>
    <p:sldId id="264" r:id="rId7"/>
    <p:sldId id="265" r:id="rId8"/>
    <p:sldId id="266" r:id="rId9"/>
    <p:sldId id="268"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7" d="100"/>
          <a:sy n="77" d="100"/>
        </p:scale>
        <p:origin x="12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F74A7-1001-4CD6-9A87-B8E0072EDA76}"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077496E-739F-45C7-A72C-22F6F7E70661}">
      <dgm:prSet/>
      <dgm:spPr/>
      <dgm:t>
        <a:bodyPr/>
        <a:lstStyle/>
        <a:p>
          <a:r>
            <a:rPr lang="en-US" b="1"/>
            <a:t>Issue:</a:t>
          </a:r>
          <a:endParaRPr lang="en-US"/>
        </a:p>
      </dgm:t>
    </dgm:pt>
    <dgm:pt modelId="{4C6C4314-DCE1-473D-9C18-D24BA301003E}" type="parTrans" cxnId="{4034C485-FA89-4E0B-98B3-350183AC101A}">
      <dgm:prSet/>
      <dgm:spPr/>
      <dgm:t>
        <a:bodyPr/>
        <a:lstStyle/>
        <a:p>
          <a:endParaRPr lang="en-US"/>
        </a:p>
      </dgm:t>
    </dgm:pt>
    <dgm:pt modelId="{5895B988-F8E3-4EDA-A880-2BE7793EABA6}" type="sibTrans" cxnId="{4034C485-FA89-4E0B-98B3-350183AC101A}">
      <dgm:prSet/>
      <dgm:spPr/>
      <dgm:t>
        <a:bodyPr/>
        <a:lstStyle/>
        <a:p>
          <a:endParaRPr lang="en-US"/>
        </a:p>
      </dgm:t>
    </dgm:pt>
    <dgm:pt modelId="{C1130A70-DC41-4688-A749-C8ACDDD827A4}">
      <dgm:prSet/>
      <dgm:spPr/>
      <dgm:t>
        <a:bodyPr/>
        <a:lstStyle/>
        <a:p>
          <a:r>
            <a:rPr lang="en-US" dirty="0"/>
            <a:t>Police involved shootings are a highly sensitive subject and a point of emphasis for many people around the country. With the increase in media outlets and their coverage of such incidents the people want answers and solutions.</a:t>
          </a:r>
        </a:p>
      </dgm:t>
    </dgm:pt>
    <dgm:pt modelId="{47268A55-C2D5-4646-8D8F-9FEDABAD5D0E}" type="parTrans" cxnId="{71789B7C-82F7-46B0-A200-5C5CC6948230}">
      <dgm:prSet/>
      <dgm:spPr/>
      <dgm:t>
        <a:bodyPr/>
        <a:lstStyle/>
        <a:p>
          <a:endParaRPr lang="en-US"/>
        </a:p>
      </dgm:t>
    </dgm:pt>
    <dgm:pt modelId="{72BF65F2-B90D-4A0C-AE43-C1D38EB4C8E1}" type="sibTrans" cxnId="{71789B7C-82F7-46B0-A200-5C5CC6948230}">
      <dgm:prSet/>
      <dgm:spPr/>
      <dgm:t>
        <a:bodyPr/>
        <a:lstStyle/>
        <a:p>
          <a:endParaRPr lang="en-US"/>
        </a:p>
      </dgm:t>
    </dgm:pt>
    <dgm:pt modelId="{93633843-BEF3-4203-9521-89C833E94660}">
      <dgm:prSet/>
      <dgm:spPr/>
      <dgm:t>
        <a:bodyPr/>
        <a:lstStyle/>
        <a:p>
          <a:r>
            <a:rPr lang="en-US" b="1"/>
            <a:t>Data:</a:t>
          </a:r>
          <a:endParaRPr lang="en-US"/>
        </a:p>
      </dgm:t>
    </dgm:pt>
    <dgm:pt modelId="{2DDBDE5B-30B6-4DC3-8E2B-0D92CD1AD2CB}" type="parTrans" cxnId="{970F97D6-CDAE-42C9-BDB4-B471FA705B8C}">
      <dgm:prSet/>
      <dgm:spPr/>
      <dgm:t>
        <a:bodyPr/>
        <a:lstStyle/>
        <a:p>
          <a:endParaRPr lang="en-US"/>
        </a:p>
      </dgm:t>
    </dgm:pt>
    <dgm:pt modelId="{9CBDA4DF-3908-4B1D-903C-E3C7720752E2}" type="sibTrans" cxnId="{970F97D6-CDAE-42C9-BDB4-B471FA705B8C}">
      <dgm:prSet/>
      <dgm:spPr/>
      <dgm:t>
        <a:bodyPr/>
        <a:lstStyle/>
        <a:p>
          <a:endParaRPr lang="en-US"/>
        </a:p>
      </dgm:t>
    </dgm:pt>
    <dgm:pt modelId="{90699625-C1A5-41E6-9180-7E5FCB501CEE}">
      <dgm:prSet/>
      <dgm:spPr/>
      <dgm:t>
        <a:bodyPr/>
        <a:lstStyle/>
        <a:p>
          <a:r>
            <a:rPr lang="en-US"/>
            <a:t>The data was gathers by The Washington Post beginning in 2015. This data was collected from Kaggle and is open to the public. </a:t>
          </a:r>
        </a:p>
      </dgm:t>
    </dgm:pt>
    <dgm:pt modelId="{0054AAE8-4D00-4DDA-8AF5-D4B2600B9A4C}" type="parTrans" cxnId="{D7BBB15F-C948-4B76-A99F-7EAE5E24C2E8}">
      <dgm:prSet/>
      <dgm:spPr/>
      <dgm:t>
        <a:bodyPr/>
        <a:lstStyle/>
        <a:p>
          <a:endParaRPr lang="en-US"/>
        </a:p>
      </dgm:t>
    </dgm:pt>
    <dgm:pt modelId="{B2EB1408-CE57-4E51-8FDC-5F07281FA654}" type="sibTrans" cxnId="{D7BBB15F-C948-4B76-A99F-7EAE5E24C2E8}">
      <dgm:prSet/>
      <dgm:spPr/>
      <dgm:t>
        <a:bodyPr/>
        <a:lstStyle/>
        <a:p>
          <a:endParaRPr lang="en-US"/>
        </a:p>
      </dgm:t>
    </dgm:pt>
    <dgm:pt modelId="{85419002-E8D2-4058-AF10-D40304A6F0C2}">
      <dgm:prSet/>
      <dgm:spPr/>
      <dgm:t>
        <a:bodyPr/>
        <a:lstStyle/>
        <a:p>
          <a:r>
            <a:rPr lang="en-US"/>
            <a:t>This dataset will be utilized for the purpose of examining how race impacts fatal police shootings.</a:t>
          </a:r>
        </a:p>
      </dgm:t>
    </dgm:pt>
    <dgm:pt modelId="{1BD3BB8C-4A43-4E49-B379-B854322CD451}" type="parTrans" cxnId="{B4651CC7-1164-461B-B724-4F79C3A0FD73}">
      <dgm:prSet/>
      <dgm:spPr/>
      <dgm:t>
        <a:bodyPr/>
        <a:lstStyle/>
        <a:p>
          <a:endParaRPr lang="en-US"/>
        </a:p>
      </dgm:t>
    </dgm:pt>
    <dgm:pt modelId="{50BBCF41-7193-4244-88C7-97D3432F35FD}" type="sibTrans" cxnId="{B4651CC7-1164-461B-B724-4F79C3A0FD73}">
      <dgm:prSet/>
      <dgm:spPr/>
      <dgm:t>
        <a:bodyPr/>
        <a:lstStyle/>
        <a:p>
          <a:endParaRPr lang="en-US"/>
        </a:p>
      </dgm:t>
    </dgm:pt>
    <dgm:pt modelId="{E55BF5A5-664B-4A88-9752-9A1A1E467509}">
      <dgm:prSet/>
      <dgm:spPr/>
      <dgm:t>
        <a:bodyPr/>
        <a:lstStyle/>
        <a:p>
          <a:r>
            <a:rPr lang="en-US" b="1"/>
            <a:t>Statement:</a:t>
          </a:r>
          <a:endParaRPr lang="en-US"/>
        </a:p>
      </dgm:t>
    </dgm:pt>
    <dgm:pt modelId="{ABF87165-6666-4F7B-92B5-14F2FF70DFA7}" type="parTrans" cxnId="{E82CAF29-66C6-4EA3-A069-94EC483878BC}">
      <dgm:prSet/>
      <dgm:spPr/>
      <dgm:t>
        <a:bodyPr/>
        <a:lstStyle/>
        <a:p>
          <a:endParaRPr lang="en-US"/>
        </a:p>
      </dgm:t>
    </dgm:pt>
    <dgm:pt modelId="{F88C0433-1841-42D9-8786-A9D925CB8B48}" type="sibTrans" cxnId="{E82CAF29-66C6-4EA3-A069-94EC483878BC}">
      <dgm:prSet/>
      <dgm:spPr/>
      <dgm:t>
        <a:bodyPr/>
        <a:lstStyle/>
        <a:p>
          <a:endParaRPr lang="en-US"/>
        </a:p>
      </dgm:t>
    </dgm:pt>
    <dgm:pt modelId="{794C0221-9588-494D-9F40-56EC5A1105B8}">
      <dgm:prSet/>
      <dgm:spPr/>
      <dgm:t>
        <a:bodyPr/>
        <a:lstStyle/>
        <a:p>
          <a:r>
            <a:rPr lang="en-US"/>
            <a:t>I plan to use race, gender, and mental illness to help better understand and predict fatal police shootings.</a:t>
          </a:r>
        </a:p>
      </dgm:t>
    </dgm:pt>
    <dgm:pt modelId="{87657A2F-220D-42EA-91D5-DB8F00910E36}" type="parTrans" cxnId="{EA2F2B18-A065-41BE-AC24-C7EBD721B0B1}">
      <dgm:prSet/>
      <dgm:spPr/>
      <dgm:t>
        <a:bodyPr/>
        <a:lstStyle/>
        <a:p>
          <a:endParaRPr lang="en-US"/>
        </a:p>
      </dgm:t>
    </dgm:pt>
    <dgm:pt modelId="{B12A27C8-0A99-4697-8736-1962B90696C4}" type="sibTrans" cxnId="{EA2F2B18-A065-41BE-AC24-C7EBD721B0B1}">
      <dgm:prSet/>
      <dgm:spPr/>
      <dgm:t>
        <a:bodyPr/>
        <a:lstStyle/>
        <a:p>
          <a:endParaRPr lang="en-US"/>
        </a:p>
      </dgm:t>
    </dgm:pt>
    <dgm:pt modelId="{86CE505C-98E8-4718-8239-F93B6E426284}" type="pres">
      <dgm:prSet presAssocID="{880F74A7-1001-4CD6-9A87-B8E0072EDA76}" presName="diagram" presStyleCnt="0">
        <dgm:presLayoutVars>
          <dgm:dir/>
          <dgm:resizeHandles val="exact"/>
        </dgm:presLayoutVars>
      </dgm:prSet>
      <dgm:spPr/>
    </dgm:pt>
    <dgm:pt modelId="{0E36A7EB-185C-49FF-A47B-10CEEE8BDEF4}" type="pres">
      <dgm:prSet presAssocID="{A077496E-739F-45C7-A72C-22F6F7E70661}" presName="node" presStyleLbl="node1" presStyleIdx="0" presStyleCnt="7">
        <dgm:presLayoutVars>
          <dgm:bulletEnabled val="1"/>
        </dgm:presLayoutVars>
      </dgm:prSet>
      <dgm:spPr/>
    </dgm:pt>
    <dgm:pt modelId="{E3FB3AC5-72B8-496C-8D5F-F2CC0C3FC35B}" type="pres">
      <dgm:prSet presAssocID="{5895B988-F8E3-4EDA-A880-2BE7793EABA6}" presName="sibTrans" presStyleCnt="0"/>
      <dgm:spPr/>
    </dgm:pt>
    <dgm:pt modelId="{8F8FED95-C2DD-42C2-9053-92BCFB8B7107}" type="pres">
      <dgm:prSet presAssocID="{C1130A70-DC41-4688-A749-C8ACDDD827A4}" presName="node" presStyleLbl="node1" presStyleIdx="1" presStyleCnt="7">
        <dgm:presLayoutVars>
          <dgm:bulletEnabled val="1"/>
        </dgm:presLayoutVars>
      </dgm:prSet>
      <dgm:spPr/>
    </dgm:pt>
    <dgm:pt modelId="{60B790C0-55DD-48FE-91C9-B54C9A0CF29D}" type="pres">
      <dgm:prSet presAssocID="{72BF65F2-B90D-4A0C-AE43-C1D38EB4C8E1}" presName="sibTrans" presStyleCnt="0"/>
      <dgm:spPr/>
    </dgm:pt>
    <dgm:pt modelId="{BD7F4A46-580D-4BF7-BA3B-B15DD00F9829}" type="pres">
      <dgm:prSet presAssocID="{93633843-BEF3-4203-9521-89C833E94660}" presName="node" presStyleLbl="node1" presStyleIdx="2" presStyleCnt="7">
        <dgm:presLayoutVars>
          <dgm:bulletEnabled val="1"/>
        </dgm:presLayoutVars>
      </dgm:prSet>
      <dgm:spPr/>
    </dgm:pt>
    <dgm:pt modelId="{F6A230BF-5A8F-4960-AFAB-23943E341729}" type="pres">
      <dgm:prSet presAssocID="{9CBDA4DF-3908-4B1D-903C-E3C7720752E2}" presName="sibTrans" presStyleCnt="0"/>
      <dgm:spPr/>
    </dgm:pt>
    <dgm:pt modelId="{60EE0275-C37E-4A6D-AA18-32D5B2D06CD1}" type="pres">
      <dgm:prSet presAssocID="{90699625-C1A5-41E6-9180-7E5FCB501CEE}" presName="node" presStyleLbl="node1" presStyleIdx="3" presStyleCnt="7">
        <dgm:presLayoutVars>
          <dgm:bulletEnabled val="1"/>
        </dgm:presLayoutVars>
      </dgm:prSet>
      <dgm:spPr/>
    </dgm:pt>
    <dgm:pt modelId="{A386D405-6C22-4227-A9BD-1F530219C3AA}" type="pres">
      <dgm:prSet presAssocID="{B2EB1408-CE57-4E51-8FDC-5F07281FA654}" presName="sibTrans" presStyleCnt="0"/>
      <dgm:spPr/>
    </dgm:pt>
    <dgm:pt modelId="{250C6C25-B574-42B6-8DB1-D2329518673E}" type="pres">
      <dgm:prSet presAssocID="{85419002-E8D2-4058-AF10-D40304A6F0C2}" presName="node" presStyleLbl="node1" presStyleIdx="4" presStyleCnt="7">
        <dgm:presLayoutVars>
          <dgm:bulletEnabled val="1"/>
        </dgm:presLayoutVars>
      </dgm:prSet>
      <dgm:spPr/>
    </dgm:pt>
    <dgm:pt modelId="{D50B175D-43E8-4AEC-93EF-2CDEAEC7ED9C}" type="pres">
      <dgm:prSet presAssocID="{50BBCF41-7193-4244-88C7-97D3432F35FD}" presName="sibTrans" presStyleCnt="0"/>
      <dgm:spPr/>
    </dgm:pt>
    <dgm:pt modelId="{7F96B167-FAC2-4126-8E73-4125520CD5C7}" type="pres">
      <dgm:prSet presAssocID="{E55BF5A5-664B-4A88-9752-9A1A1E467509}" presName="node" presStyleLbl="node1" presStyleIdx="5" presStyleCnt="7">
        <dgm:presLayoutVars>
          <dgm:bulletEnabled val="1"/>
        </dgm:presLayoutVars>
      </dgm:prSet>
      <dgm:spPr/>
    </dgm:pt>
    <dgm:pt modelId="{586CC9B3-038B-4901-A021-CD148AE8EAB6}" type="pres">
      <dgm:prSet presAssocID="{F88C0433-1841-42D9-8786-A9D925CB8B48}" presName="sibTrans" presStyleCnt="0"/>
      <dgm:spPr/>
    </dgm:pt>
    <dgm:pt modelId="{76C52191-CB8D-4C3D-8525-CE4C9878A1F6}" type="pres">
      <dgm:prSet presAssocID="{794C0221-9588-494D-9F40-56EC5A1105B8}" presName="node" presStyleLbl="node1" presStyleIdx="6" presStyleCnt="7">
        <dgm:presLayoutVars>
          <dgm:bulletEnabled val="1"/>
        </dgm:presLayoutVars>
      </dgm:prSet>
      <dgm:spPr/>
    </dgm:pt>
  </dgm:ptLst>
  <dgm:cxnLst>
    <dgm:cxn modelId="{EA2F2B18-A065-41BE-AC24-C7EBD721B0B1}" srcId="{880F74A7-1001-4CD6-9A87-B8E0072EDA76}" destId="{794C0221-9588-494D-9F40-56EC5A1105B8}" srcOrd="6" destOrd="0" parTransId="{87657A2F-220D-42EA-91D5-DB8F00910E36}" sibTransId="{B12A27C8-0A99-4697-8736-1962B90696C4}"/>
    <dgm:cxn modelId="{E82CAF29-66C6-4EA3-A069-94EC483878BC}" srcId="{880F74A7-1001-4CD6-9A87-B8E0072EDA76}" destId="{E55BF5A5-664B-4A88-9752-9A1A1E467509}" srcOrd="5" destOrd="0" parTransId="{ABF87165-6666-4F7B-92B5-14F2FF70DFA7}" sibTransId="{F88C0433-1841-42D9-8786-A9D925CB8B48}"/>
    <dgm:cxn modelId="{D7BBB15F-C948-4B76-A99F-7EAE5E24C2E8}" srcId="{880F74A7-1001-4CD6-9A87-B8E0072EDA76}" destId="{90699625-C1A5-41E6-9180-7E5FCB501CEE}" srcOrd="3" destOrd="0" parTransId="{0054AAE8-4D00-4DDA-8AF5-D4B2600B9A4C}" sibTransId="{B2EB1408-CE57-4E51-8FDC-5F07281FA654}"/>
    <dgm:cxn modelId="{779FDC52-066B-4FFF-8B2D-03D805F7AE46}" type="presOf" srcId="{E55BF5A5-664B-4A88-9752-9A1A1E467509}" destId="{7F96B167-FAC2-4126-8E73-4125520CD5C7}" srcOrd="0" destOrd="0" presId="urn:microsoft.com/office/officeart/2005/8/layout/default"/>
    <dgm:cxn modelId="{4A9AD557-91C3-4896-B913-3FB4F5EEED78}" type="presOf" srcId="{794C0221-9588-494D-9F40-56EC5A1105B8}" destId="{76C52191-CB8D-4C3D-8525-CE4C9878A1F6}" srcOrd="0" destOrd="0" presId="urn:microsoft.com/office/officeart/2005/8/layout/default"/>
    <dgm:cxn modelId="{71789B7C-82F7-46B0-A200-5C5CC6948230}" srcId="{880F74A7-1001-4CD6-9A87-B8E0072EDA76}" destId="{C1130A70-DC41-4688-A749-C8ACDDD827A4}" srcOrd="1" destOrd="0" parTransId="{47268A55-C2D5-4646-8D8F-9FEDABAD5D0E}" sibTransId="{72BF65F2-B90D-4A0C-AE43-C1D38EB4C8E1}"/>
    <dgm:cxn modelId="{06B7227D-7182-4007-B14D-3F563790CF44}" type="presOf" srcId="{90699625-C1A5-41E6-9180-7E5FCB501CEE}" destId="{60EE0275-C37E-4A6D-AA18-32D5B2D06CD1}" srcOrd="0" destOrd="0" presId="urn:microsoft.com/office/officeart/2005/8/layout/default"/>
    <dgm:cxn modelId="{4034C485-FA89-4E0B-98B3-350183AC101A}" srcId="{880F74A7-1001-4CD6-9A87-B8E0072EDA76}" destId="{A077496E-739F-45C7-A72C-22F6F7E70661}" srcOrd="0" destOrd="0" parTransId="{4C6C4314-DCE1-473D-9C18-D24BA301003E}" sibTransId="{5895B988-F8E3-4EDA-A880-2BE7793EABA6}"/>
    <dgm:cxn modelId="{651000A5-23C3-421B-83C0-9E0D6130B00B}" type="presOf" srcId="{85419002-E8D2-4058-AF10-D40304A6F0C2}" destId="{250C6C25-B574-42B6-8DB1-D2329518673E}" srcOrd="0" destOrd="0" presId="urn:microsoft.com/office/officeart/2005/8/layout/default"/>
    <dgm:cxn modelId="{B5FC43B6-8130-4355-93E9-1F5A3B4E00A0}" type="presOf" srcId="{A077496E-739F-45C7-A72C-22F6F7E70661}" destId="{0E36A7EB-185C-49FF-A47B-10CEEE8BDEF4}" srcOrd="0" destOrd="0" presId="urn:microsoft.com/office/officeart/2005/8/layout/default"/>
    <dgm:cxn modelId="{1E1BE7B9-E90F-4D3D-A1E2-BC7268131385}" type="presOf" srcId="{880F74A7-1001-4CD6-9A87-B8E0072EDA76}" destId="{86CE505C-98E8-4718-8239-F93B6E426284}" srcOrd="0" destOrd="0" presId="urn:microsoft.com/office/officeart/2005/8/layout/default"/>
    <dgm:cxn modelId="{B4651CC7-1164-461B-B724-4F79C3A0FD73}" srcId="{880F74A7-1001-4CD6-9A87-B8E0072EDA76}" destId="{85419002-E8D2-4058-AF10-D40304A6F0C2}" srcOrd="4" destOrd="0" parTransId="{1BD3BB8C-4A43-4E49-B379-B854322CD451}" sibTransId="{50BBCF41-7193-4244-88C7-97D3432F35FD}"/>
    <dgm:cxn modelId="{970F97D6-CDAE-42C9-BDB4-B471FA705B8C}" srcId="{880F74A7-1001-4CD6-9A87-B8E0072EDA76}" destId="{93633843-BEF3-4203-9521-89C833E94660}" srcOrd="2" destOrd="0" parTransId="{2DDBDE5B-30B6-4DC3-8E2B-0D92CD1AD2CB}" sibTransId="{9CBDA4DF-3908-4B1D-903C-E3C7720752E2}"/>
    <dgm:cxn modelId="{7AE76CF5-DEAF-4E9D-BBD9-25A1D0CE0583}" type="presOf" srcId="{93633843-BEF3-4203-9521-89C833E94660}" destId="{BD7F4A46-580D-4BF7-BA3B-B15DD00F9829}" srcOrd="0" destOrd="0" presId="urn:microsoft.com/office/officeart/2005/8/layout/default"/>
    <dgm:cxn modelId="{9E77CDF5-A6D0-4EFB-A54A-D5E417586286}" type="presOf" srcId="{C1130A70-DC41-4688-A749-C8ACDDD827A4}" destId="{8F8FED95-C2DD-42C2-9053-92BCFB8B7107}" srcOrd="0" destOrd="0" presId="urn:microsoft.com/office/officeart/2005/8/layout/default"/>
    <dgm:cxn modelId="{75B058C8-3157-489D-8349-4B86A8D55164}" type="presParOf" srcId="{86CE505C-98E8-4718-8239-F93B6E426284}" destId="{0E36A7EB-185C-49FF-A47B-10CEEE8BDEF4}" srcOrd="0" destOrd="0" presId="urn:microsoft.com/office/officeart/2005/8/layout/default"/>
    <dgm:cxn modelId="{36CD12F9-CBCE-4F6D-866C-E03F75750C79}" type="presParOf" srcId="{86CE505C-98E8-4718-8239-F93B6E426284}" destId="{E3FB3AC5-72B8-496C-8D5F-F2CC0C3FC35B}" srcOrd="1" destOrd="0" presId="urn:microsoft.com/office/officeart/2005/8/layout/default"/>
    <dgm:cxn modelId="{B514BCFA-7A3E-44AF-81C5-082802332A17}" type="presParOf" srcId="{86CE505C-98E8-4718-8239-F93B6E426284}" destId="{8F8FED95-C2DD-42C2-9053-92BCFB8B7107}" srcOrd="2" destOrd="0" presId="urn:microsoft.com/office/officeart/2005/8/layout/default"/>
    <dgm:cxn modelId="{FCC32547-C491-4299-80D2-8F50FE493ADB}" type="presParOf" srcId="{86CE505C-98E8-4718-8239-F93B6E426284}" destId="{60B790C0-55DD-48FE-91C9-B54C9A0CF29D}" srcOrd="3" destOrd="0" presId="urn:microsoft.com/office/officeart/2005/8/layout/default"/>
    <dgm:cxn modelId="{7D75F53D-C100-498F-8595-31F8DD32BA9A}" type="presParOf" srcId="{86CE505C-98E8-4718-8239-F93B6E426284}" destId="{BD7F4A46-580D-4BF7-BA3B-B15DD00F9829}" srcOrd="4" destOrd="0" presId="urn:microsoft.com/office/officeart/2005/8/layout/default"/>
    <dgm:cxn modelId="{AACBD5D8-03A3-4EA3-90D1-3BB9E5F4FA5D}" type="presParOf" srcId="{86CE505C-98E8-4718-8239-F93B6E426284}" destId="{F6A230BF-5A8F-4960-AFAB-23943E341729}" srcOrd="5" destOrd="0" presId="urn:microsoft.com/office/officeart/2005/8/layout/default"/>
    <dgm:cxn modelId="{46B1241A-FC71-4020-9147-B647AD008971}" type="presParOf" srcId="{86CE505C-98E8-4718-8239-F93B6E426284}" destId="{60EE0275-C37E-4A6D-AA18-32D5B2D06CD1}" srcOrd="6" destOrd="0" presId="urn:microsoft.com/office/officeart/2005/8/layout/default"/>
    <dgm:cxn modelId="{18531B4E-31F5-41BB-885D-8C8AF0084924}" type="presParOf" srcId="{86CE505C-98E8-4718-8239-F93B6E426284}" destId="{A386D405-6C22-4227-A9BD-1F530219C3AA}" srcOrd="7" destOrd="0" presId="urn:microsoft.com/office/officeart/2005/8/layout/default"/>
    <dgm:cxn modelId="{85A2BEA3-13BB-4282-B470-1CF03C703807}" type="presParOf" srcId="{86CE505C-98E8-4718-8239-F93B6E426284}" destId="{250C6C25-B574-42B6-8DB1-D2329518673E}" srcOrd="8" destOrd="0" presId="urn:microsoft.com/office/officeart/2005/8/layout/default"/>
    <dgm:cxn modelId="{C7B4D06A-5A06-4315-9092-F7043C40DA16}" type="presParOf" srcId="{86CE505C-98E8-4718-8239-F93B6E426284}" destId="{D50B175D-43E8-4AEC-93EF-2CDEAEC7ED9C}" srcOrd="9" destOrd="0" presId="urn:microsoft.com/office/officeart/2005/8/layout/default"/>
    <dgm:cxn modelId="{3B4BC7B8-43F6-4AF5-A68D-837197561CAA}" type="presParOf" srcId="{86CE505C-98E8-4718-8239-F93B6E426284}" destId="{7F96B167-FAC2-4126-8E73-4125520CD5C7}" srcOrd="10" destOrd="0" presId="urn:microsoft.com/office/officeart/2005/8/layout/default"/>
    <dgm:cxn modelId="{9EEF254E-2E41-4F95-9A56-5AE260A44F97}" type="presParOf" srcId="{86CE505C-98E8-4718-8239-F93B6E426284}" destId="{586CC9B3-038B-4901-A021-CD148AE8EAB6}" srcOrd="11" destOrd="0" presId="urn:microsoft.com/office/officeart/2005/8/layout/default"/>
    <dgm:cxn modelId="{179A9D38-2D0D-4ED6-9DDA-87352E4EF883}" type="presParOf" srcId="{86CE505C-98E8-4718-8239-F93B6E426284}" destId="{76C52191-CB8D-4C3D-8525-CE4C9878A1F6}"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6A7EB-185C-49FF-A47B-10CEEE8BDEF4}">
      <dsp:nvSpPr>
        <dsp:cNvPr id="0" name=""/>
        <dsp:cNvSpPr/>
      </dsp:nvSpPr>
      <dsp:spPr>
        <a:xfrm>
          <a:off x="3513" y="869785"/>
          <a:ext cx="2787635" cy="167258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Issue:</a:t>
          </a:r>
          <a:endParaRPr lang="en-US" sz="1300" kern="1200"/>
        </a:p>
      </dsp:txBody>
      <dsp:txXfrm>
        <a:off x="3513" y="869785"/>
        <a:ext cx="2787635" cy="1672581"/>
      </dsp:txXfrm>
    </dsp:sp>
    <dsp:sp modelId="{8F8FED95-C2DD-42C2-9053-92BCFB8B7107}">
      <dsp:nvSpPr>
        <dsp:cNvPr id="0" name=""/>
        <dsp:cNvSpPr/>
      </dsp:nvSpPr>
      <dsp:spPr>
        <a:xfrm>
          <a:off x="3069913" y="869785"/>
          <a:ext cx="2787635" cy="167258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Police involved shootings are a highly sensitive subject and a point of emphasis for many people around the country. With the increase in media outlets and their coverage of such incidents the people want answers and solutions.</a:t>
          </a:r>
        </a:p>
      </dsp:txBody>
      <dsp:txXfrm>
        <a:off x="3069913" y="869785"/>
        <a:ext cx="2787635" cy="1672581"/>
      </dsp:txXfrm>
    </dsp:sp>
    <dsp:sp modelId="{BD7F4A46-580D-4BF7-BA3B-B15DD00F9829}">
      <dsp:nvSpPr>
        <dsp:cNvPr id="0" name=""/>
        <dsp:cNvSpPr/>
      </dsp:nvSpPr>
      <dsp:spPr>
        <a:xfrm>
          <a:off x="6136312" y="869785"/>
          <a:ext cx="2787635" cy="1672581"/>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Data:</a:t>
          </a:r>
          <a:endParaRPr lang="en-US" sz="1300" kern="1200"/>
        </a:p>
      </dsp:txBody>
      <dsp:txXfrm>
        <a:off x="6136312" y="869785"/>
        <a:ext cx="2787635" cy="1672581"/>
      </dsp:txXfrm>
    </dsp:sp>
    <dsp:sp modelId="{60EE0275-C37E-4A6D-AA18-32D5B2D06CD1}">
      <dsp:nvSpPr>
        <dsp:cNvPr id="0" name=""/>
        <dsp:cNvSpPr/>
      </dsp:nvSpPr>
      <dsp:spPr>
        <a:xfrm>
          <a:off x="9202712" y="869785"/>
          <a:ext cx="2787635" cy="1672581"/>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data was gathers by The Washington Post beginning in 2015. This data was collected from Kaggle and is open to the public. </a:t>
          </a:r>
        </a:p>
      </dsp:txBody>
      <dsp:txXfrm>
        <a:off x="9202712" y="869785"/>
        <a:ext cx="2787635" cy="1672581"/>
      </dsp:txXfrm>
    </dsp:sp>
    <dsp:sp modelId="{250C6C25-B574-42B6-8DB1-D2329518673E}">
      <dsp:nvSpPr>
        <dsp:cNvPr id="0" name=""/>
        <dsp:cNvSpPr/>
      </dsp:nvSpPr>
      <dsp:spPr>
        <a:xfrm>
          <a:off x="1536713" y="2821130"/>
          <a:ext cx="2787635" cy="1672581"/>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This dataset will be utilized for the purpose of examining how race impacts fatal police shootings.</a:t>
          </a:r>
        </a:p>
      </dsp:txBody>
      <dsp:txXfrm>
        <a:off x="1536713" y="2821130"/>
        <a:ext cx="2787635" cy="1672581"/>
      </dsp:txXfrm>
    </dsp:sp>
    <dsp:sp modelId="{7F96B167-FAC2-4126-8E73-4125520CD5C7}">
      <dsp:nvSpPr>
        <dsp:cNvPr id="0" name=""/>
        <dsp:cNvSpPr/>
      </dsp:nvSpPr>
      <dsp:spPr>
        <a:xfrm>
          <a:off x="4603113" y="2821130"/>
          <a:ext cx="2787635" cy="1672581"/>
        </a:xfrm>
        <a:prstGeom prst="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Statement:</a:t>
          </a:r>
          <a:endParaRPr lang="en-US" sz="1300" kern="1200"/>
        </a:p>
      </dsp:txBody>
      <dsp:txXfrm>
        <a:off x="4603113" y="2821130"/>
        <a:ext cx="2787635" cy="1672581"/>
      </dsp:txXfrm>
    </dsp:sp>
    <dsp:sp modelId="{76C52191-CB8D-4C3D-8525-CE4C9878A1F6}">
      <dsp:nvSpPr>
        <dsp:cNvPr id="0" name=""/>
        <dsp:cNvSpPr/>
      </dsp:nvSpPr>
      <dsp:spPr>
        <a:xfrm>
          <a:off x="7669512" y="2821130"/>
          <a:ext cx="2787635" cy="1672581"/>
        </a:xfrm>
        <a:prstGeom prst="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 plan to use race, gender, and mental illness to help better understand and predict fatal police shootings.</a:t>
          </a:r>
        </a:p>
      </dsp:txBody>
      <dsp:txXfrm>
        <a:off x="7669512" y="2821130"/>
        <a:ext cx="2787635" cy="16725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59115-637F-403F-905B-2BDD690CCBAD}"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5C18E-5CFC-470F-AE97-E30AECE94852}" type="slidenum">
              <a:rPr lang="en-US" smtClean="0"/>
              <a:t>‹#›</a:t>
            </a:fld>
            <a:endParaRPr lang="en-US"/>
          </a:p>
        </p:txBody>
      </p:sp>
    </p:spTree>
    <p:extLst>
      <p:ext uri="{BB962C8B-B14F-4D97-AF65-F5344CB8AC3E}">
        <p14:creationId xmlns:p14="http://schemas.microsoft.com/office/powerpoint/2010/main" val="3161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5C18E-5CFC-470F-AE97-E30AECE94852}" type="slidenum">
              <a:rPr lang="en-US" smtClean="0"/>
              <a:t>2</a:t>
            </a:fld>
            <a:endParaRPr lang="en-US"/>
          </a:p>
        </p:txBody>
      </p:sp>
    </p:spTree>
    <p:extLst>
      <p:ext uri="{BB962C8B-B14F-4D97-AF65-F5344CB8AC3E}">
        <p14:creationId xmlns:p14="http://schemas.microsoft.com/office/powerpoint/2010/main" val="405376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86914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539683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4128C6-1349-4960-A51B-2DC091A0C5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43666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4192084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4128C6-1349-4960-A51B-2DC091A0C5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80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3610075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995658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296405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06634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9B973F-45DB-42F3-BC39-63715415AE4E}"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239997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91336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9B973F-45DB-42F3-BC39-63715415AE4E}"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126637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9B973F-45DB-42F3-BC39-63715415AE4E}"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084279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B973F-45DB-42F3-BC39-63715415AE4E}"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38720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356813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9B973F-45DB-42F3-BC39-63715415AE4E}"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14128C6-1349-4960-A51B-2DC091A0C534}" type="slidenum">
              <a:rPr lang="en-US" smtClean="0"/>
              <a:t>‹#›</a:t>
            </a:fld>
            <a:endParaRPr lang="en-US"/>
          </a:p>
        </p:txBody>
      </p:sp>
    </p:spTree>
    <p:extLst>
      <p:ext uri="{BB962C8B-B14F-4D97-AF65-F5344CB8AC3E}">
        <p14:creationId xmlns:p14="http://schemas.microsoft.com/office/powerpoint/2010/main" val="194491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99B973F-45DB-42F3-BC39-63715415AE4E}" type="datetimeFigureOut">
              <a:rPr lang="en-US" smtClean="0"/>
              <a:t>11/18/2022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14128C6-1349-4960-A51B-2DC091A0C534}" type="slidenum">
              <a:rPr lang="en-US" smtClean="0"/>
              <a:t>‹#›</a:t>
            </a:fld>
            <a:endParaRPr lang="en-US"/>
          </a:p>
        </p:txBody>
      </p:sp>
    </p:spTree>
    <p:extLst>
      <p:ext uri="{BB962C8B-B14F-4D97-AF65-F5344CB8AC3E}">
        <p14:creationId xmlns:p14="http://schemas.microsoft.com/office/powerpoint/2010/main" val="36992787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CFF79C49-A5ED-5B90-AC39-A91E9C0DEE38}"/>
              </a:ext>
            </a:extLst>
          </p:cNvPr>
          <p:cNvPicPr>
            <a:picLocks noChangeAspect="1"/>
          </p:cNvPicPr>
          <p:nvPr/>
        </p:nvPicPr>
        <p:blipFill rotWithShape="1">
          <a:blip r:embed="rId4">
            <a:duotone>
              <a:schemeClr val="bg2">
                <a:shade val="45000"/>
                <a:satMod val="135000"/>
              </a:schemeClr>
              <a:prstClr val="white"/>
            </a:duotone>
            <a:alphaModFix amt="40000"/>
          </a:blip>
          <a:srcRect t="8330" b="35420"/>
          <a:stretch/>
        </p:blipFill>
        <p:spPr>
          <a:xfrm>
            <a:off x="-1524" y="10"/>
            <a:ext cx="12192000" cy="6857990"/>
          </a:xfrm>
          <a:prstGeom prst="rect">
            <a:avLst/>
          </a:prstGeom>
        </p:spPr>
      </p:pic>
      <p:sp>
        <p:nvSpPr>
          <p:cNvPr id="2" name="Title 1">
            <a:extLst>
              <a:ext uri="{FF2B5EF4-FFF2-40B4-BE49-F238E27FC236}">
                <a16:creationId xmlns:a16="http://schemas.microsoft.com/office/drawing/2014/main" id="{B317F94A-096A-1184-60E0-B8DA088C24EF}"/>
              </a:ext>
            </a:extLst>
          </p:cNvPr>
          <p:cNvSpPr>
            <a:spLocks noGrp="1"/>
          </p:cNvSpPr>
          <p:nvPr>
            <p:ph type="ctrTitle"/>
          </p:nvPr>
        </p:nvSpPr>
        <p:spPr>
          <a:xfrm>
            <a:off x="2589213" y="2514600"/>
            <a:ext cx="8915399" cy="2262781"/>
          </a:xfrm>
        </p:spPr>
        <p:txBody>
          <a:bodyPr>
            <a:normAutofit/>
          </a:bodyPr>
          <a:lstStyle/>
          <a:p>
            <a:r>
              <a:rPr lang="en-US">
                <a:latin typeface="Tahoma" panose="020B0604030504040204" pitchFamily="34" charset="0"/>
                <a:ea typeface="Tahoma" panose="020B0604030504040204" pitchFamily="34" charset="0"/>
                <a:cs typeface="Tahoma" panose="020B0604030504040204" pitchFamily="34" charset="0"/>
              </a:rPr>
              <a:t>Fatal Police Shootings in the U.S.</a:t>
            </a:r>
          </a:p>
        </p:txBody>
      </p:sp>
      <p:sp>
        <p:nvSpPr>
          <p:cNvPr id="3" name="Subtitle 2">
            <a:extLst>
              <a:ext uri="{FF2B5EF4-FFF2-40B4-BE49-F238E27FC236}">
                <a16:creationId xmlns:a16="http://schemas.microsoft.com/office/drawing/2014/main" id="{2B6E252E-48D9-F749-E5DB-5DB4EDB65E92}"/>
              </a:ext>
            </a:extLst>
          </p:cNvPr>
          <p:cNvSpPr>
            <a:spLocks noGrp="1"/>
          </p:cNvSpPr>
          <p:nvPr>
            <p:ph type="subTitle" idx="1"/>
          </p:nvPr>
        </p:nvSpPr>
        <p:spPr>
          <a:xfrm>
            <a:off x="2589213" y="4777379"/>
            <a:ext cx="8915399" cy="1126283"/>
          </a:xfrm>
        </p:spPr>
        <p:txBody>
          <a:bodyPr>
            <a:normAutofit/>
          </a:bodyPr>
          <a:lstStyle/>
          <a:p>
            <a:pPr>
              <a:lnSpc>
                <a:spcPct val="90000"/>
              </a:lnSpc>
            </a:pPr>
            <a:r>
              <a:rPr lang="en-US" dirty="0">
                <a:latin typeface="Tahoma" panose="020B0604030504040204" pitchFamily="34" charset="0"/>
                <a:ea typeface="Tahoma" panose="020B0604030504040204" pitchFamily="34" charset="0"/>
                <a:cs typeface="Tahoma" panose="020B0604030504040204" pitchFamily="34" charset="0"/>
              </a:rPr>
              <a:t>DSC 630 Predictive Analytics</a:t>
            </a:r>
            <a:endParaRPr lang="en-US">
              <a:latin typeface="Tahoma" panose="020B0604030504040204" pitchFamily="34" charset="0"/>
              <a:ea typeface="Tahoma" panose="020B0604030504040204" pitchFamily="34" charset="0"/>
              <a:cs typeface="Tahoma" panose="020B0604030504040204" pitchFamily="34" charset="0"/>
            </a:endParaRPr>
          </a:p>
          <a:p>
            <a:pPr>
              <a:lnSpc>
                <a:spcPct val="90000"/>
              </a:lnSpc>
            </a:pPr>
            <a:r>
              <a:rPr lang="en-US" dirty="0">
                <a:latin typeface="Tahoma" panose="020B0604030504040204" pitchFamily="34" charset="0"/>
                <a:ea typeface="Tahoma" panose="020B0604030504040204" pitchFamily="34" charset="0"/>
                <a:cs typeface="Tahoma" panose="020B0604030504040204" pitchFamily="34" charset="0"/>
              </a:rPr>
              <a:t>Final Project</a:t>
            </a:r>
            <a:endParaRPr lang="en-US">
              <a:latin typeface="Tahoma" panose="020B0604030504040204" pitchFamily="34" charset="0"/>
              <a:ea typeface="Tahoma" panose="020B0604030504040204" pitchFamily="34" charset="0"/>
              <a:cs typeface="Tahoma" panose="020B0604030504040204" pitchFamily="34" charset="0"/>
            </a:endParaRPr>
          </a:p>
          <a:p>
            <a:pPr>
              <a:lnSpc>
                <a:spcPct val="90000"/>
              </a:lnSpc>
            </a:pPr>
            <a:r>
              <a:rPr lang="en-US" dirty="0">
                <a:latin typeface="Tahoma" panose="020B0604030504040204" pitchFamily="34" charset="0"/>
                <a:ea typeface="Tahoma" panose="020B0604030504040204" pitchFamily="34" charset="0"/>
                <a:cs typeface="Tahoma" panose="020B0604030504040204" pitchFamily="34" charset="0"/>
              </a:rPr>
              <a:t>Presented By: Blandon Lee</a:t>
            </a:r>
            <a:endParaRPr lang="en-US">
              <a:latin typeface="Tahoma" panose="020B0604030504040204" pitchFamily="34" charset="0"/>
              <a:ea typeface="Tahoma" panose="020B0604030504040204" pitchFamily="34" charset="0"/>
              <a:cs typeface="Tahoma" panose="020B0604030504040204" pitchFamily="34" charset="0"/>
            </a:endParaRPr>
          </a:p>
        </p:txBody>
      </p:sp>
      <p:grpSp>
        <p:nvGrpSpPr>
          <p:cNvPr id="107" name="Group 106">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8"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9"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0"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1"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2"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3"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4"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5"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6"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7"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8"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9"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1" name="Rectangle 12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8" name="Slide 1">
            <a:hlinkClick r:id="" action="ppaction://media"/>
            <a:extLst>
              <a:ext uri="{FF2B5EF4-FFF2-40B4-BE49-F238E27FC236}">
                <a16:creationId xmlns:a16="http://schemas.microsoft.com/office/drawing/2014/main" id="{516D182D-B77F-5C60-4F5D-F9C649997D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50492" y="1013624"/>
            <a:ext cx="487363" cy="487363"/>
          </a:xfrm>
          <a:prstGeom prst="rect">
            <a:avLst/>
          </a:prstGeom>
        </p:spPr>
      </p:pic>
    </p:spTree>
    <p:extLst>
      <p:ext uri="{BB962C8B-B14F-4D97-AF65-F5344CB8AC3E}">
        <p14:creationId xmlns:p14="http://schemas.microsoft.com/office/powerpoint/2010/main" val="1867022963"/>
      </p:ext>
    </p:extLst>
  </p:cSld>
  <p:clrMapOvr>
    <a:masterClrMapping/>
  </p:clrMapOvr>
  <mc:AlternateContent xmlns:mc="http://schemas.openxmlformats.org/markup-compatibility/2006" xmlns:p14="http://schemas.microsoft.com/office/powerpoint/2010/main">
    <mc:Choice Requires="p14">
      <p:transition spd="slow" p14:dur="2000" advTm="41828"/>
    </mc:Choice>
    <mc:Fallback xmlns="">
      <p:transition spd="slow" advTm="41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par>
                          <p:cTn id="21" fill="hold">
                            <p:stCondLst>
                              <p:cond delay="2600"/>
                            </p:stCondLst>
                            <p:childTnLst>
                              <p:par>
                                <p:cTn id="22" presetID="1" presetClass="mediacall" presetSubtype="0" fill="hold" nodeType="afterEffect">
                                  <p:stCondLst>
                                    <p:cond delay="0"/>
                                  </p:stCondLst>
                                  <p:childTnLst>
                                    <p:cmd type="call" cmd="playFrom(0.0)">
                                      <p:cBhvr>
                                        <p:cTn id="23" dur="434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37252-6B9F-C05E-6805-9DB1E6F34774}"/>
              </a:ext>
            </a:extLst>
          </p:cNvPr>
          <p:cNvSpPr>
            <a:spLocks noGrp="1"/>
          </p:cNvSpPr>
          <p:nvPr>
            <p:ph type="title"/>
          </p:nvPr>
        </p:nvSpPr>
        <p:spPr>
          <a:xfrm>
            <a:off x="502920" y="645106"/>
            <a:ext cx="4116623" cy="1259894"/>
          </a:xfrm>
        </p:spPr>
        <p:txBody>
          <a:bodyPr>
            <a:normAutofit/>
          </a:bodyPr>
          <a:lstStyle/>
          <a:p>
            <a:r>
              <a:rPr lang="en-US" sz="3400" dirty="0">
                <a:latin typeface="Tahoma" panose="020B0604030504040204" pitchFamily="34" charset="0"/>
                <a:ea typeface="Tahoma" panose="020B0604030504040204" pitchFamily="34" charset="0"/>
                <a:cs typeface="Tahoma" panose="020B0604030504040204" pitchFamily="34" charset="0"/>
              </a:rPr>
              <a:t>Fatal Shootings Map</a:t>
            </a:r>
          </a:p>
        </p:txBody>
      </p:sp>
      <p:sp>
        <p:nvSpPr>
          <p:cNvPr id="21" name="Rectangle 2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 name="Content Placeholder 15">
            <a:extLst>
              <a:ext uri="{FF2B5EF4-FFF2-40B4-BE49-F238E27FC236}">
                <a16:creationId xmlns:a16="http://schemas.microsoft.com/office/drawing/2014/main" id="{3C3B4FD7-472D-03AC-6FB2-15BBE99B4628}"/>
              </a:ext>
            </a:extLst>
          </p:cNvPr>
          <p:cNvSpPr>
            <a:spLocks noGrp="1"/>
          </p:cNvSpPr>
          <p:nvPr>
            <p:ph idx="1"/>
          </p:nvPr>
        </p:nvSpPr>
        <p:spPr>
          <a:xfrm>
            <a:off x="649225" y="2133600"/>
            <a:ext cx="3650278" cy="3759253"/>
          </a:xfrm>
        </p:spPr>
        <p:txBody>
          <a:bodyPr>
            <a:normAutofit/>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Nationally white male are killed more often than any other group. However, when looking at large cities or metropolitan areas black males are killed at a higher rate. </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Blue = White</a:t>
            </a: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Red = Black</a:t>
            </a: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Orange = Hispanic</a:t>
            </a:r>
          </a:p>
        </p:txBody>
      </p:sp>
      <p:pic>
        <p:nvPicPr>
          <p:cNvPr id="4" name="Content Placeholder 3">
            <a:extLst>
              <a:ext uri="{FF2B5EF4-FFF2-40B4-BE49-F238E27FC236}">
                <a16:creationId xmlns:a16="http://schemas.microsoft.com/office/drawing/2014/main" id="{64F95C28-C0FF-B88D-9293-AA5291D5B90C}"/>
              </a:ext>
            </a:extLst>
          </p:cNvPr>
          <p:cNvPicPr>
            <a:picLocks noChangeAspect="1"/>
          </p:cNvPicPr>
          <p:nvPr/>
        </p:nvPicPr>
        <p:blipFill>
          <a:blip r:embed="rId4"/>
          <a:stretch>
            <a:fillRect/>
          </a:stretch>
        </p:blipFill>
        <p:spPr>
          <a:xfrm>
            <a:off x="4542503" y="2095935"/>
            <a:ext cx="7511846" cy="3834581"/>
          </a:xfrm>
          <a:prstGeom prst="rect">
            <a:avLst/>
          </a:prstGeom>
        </p:spPr>
      </p:pic>
      <p:sp>
        <p:nvSpPr>
          <p:cNvPr id="2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a:extLst>
              <a:ext uri="{FF2B5EF4-FFF2-40B4-BE49-F238E27FC236}">
                <a16:creationId xmlns:a16="http://schemas.microsoft.com/office/drawing/2014/main" id="{4D78EB13-E8C0-A2F1-902F-966920AFB4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4490" y="683802"/>
            <a:ext cx="487363" cy="487363"/>
          </a:xfrm>
          <a:prstGeom prst="rect">
            <a:avLst/>
          </a:prstGeom>
        </p:spPr>
      </p:pic>
    </p:spTree>
    <p:extLst>
      <p:ext uri="{BB962C8B-B14F-4D97-AF65-F5344CB8AC3E}">
        <p14:creationId xmlns:p14="http://schemas.microsoft.com/office/powerpoint/2010/main" val="808872127"/>
      </p:ext>
    </p:extLst>
  </p:cSld>
  <p:clrMapOvr>
    <a:masterClrMapping/>
  </p:clrMapOvr>
  <mc:AlternateContent xmlns:mc="http://schemas.openxmlformats.org/markup-compatibility/2006" xmlns:p14="http://schemas.microsoft.com/office/powerpoint/2010/main">
    <mc:Choice Requires="p14">
      <p:transition spd="slow" p14:dur="2000" advTm="100389"/>
    </mc:Choice>
    <mc:Fallback xmlns="">
      <p:transition spd="slow" advTm="10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92FD-08B2-C92B-8BA9-E18405E8DD59}"/>
              </a:ext>
            </a:extLst>
          </p:cNvPr>
          <p:cNvSpPr>
            <a:spLocks noGrp="1"/>
          </p:cNvSpPr>
          <p:nvPr>
            <p:ph type="title"/>
          </p:nvPr>
        </p:nvSpPr>
        <p:spPr/>
        <p:txBody>
          <a:bodyPr anchor="ctr">
            <a:normAutofit fontScale="90000"/>
          </a:bodyPr>
          <a:lstStyle/>
          <a:p>
            <a:br>
              <a:rPr lang="en-US" dirty="0">
                <a:latin typeface="Tahoma" panose="020B0604030504040204" pitchFamily="34" charset="0"/>
                <a:ea typeface="Tahoma" panose="020B0604030504040204" pitchFamily="34" charset="0"/>
                <a:cs typeface="Tahoma" panose="020B0604030504040204" pitchFamily="34" charset="0"/>
              </a:rPr>
            </a:br>
            <a:br>
              <a:rPr lang="en-US" dirty="0"/>
            </a:br>
            <a:r>
              <a:rPr lang="en-US" sz="4400" dirty="0">
                <a:latin typeface="Tahoma" panose="020B0604030504040204" pitchFamily="34" charset="0"/>
                <a:ea typeface="Tahoma" panose="020B0604030504040204" pitchFamily="34" charset="0"/>
                <a:cs typeface="Tahoma" panose="020B0604030504040204" pitchFamily="34" charset="0"/>
              </a:rPr>
              <a:t>Conclusion</a:t>
            </a:r>
            <a:br>
              <a:rPr lang="en-US" dirty="0"/>
            </a:br>
            <a:endParaRPr lang="en-US" dirty="0"/>
          </a:p>
        </p:txBody>
      </p:sp>
      <p:sp>
        <p:nvSpPr>
          <p:cNvPr id="3" name="Content Placeholder 2">
            <a:extLst>
              <a:ext uri="{FF2B5EF4-FFF2-40B4-BE49-F238E27FC236}">
                <a16:creationId xmlns:a16="http://schemas.microsoft.com/office/drawing/2014/main" id="{6864210E-F6F7-6511-ED83-875D384DFBC5}"/>
              </a:ext>
            </a:extLst>
          </p:cNvPr>
          <p:cNvSpPr>
            <a:spLocks noGrp="1"/>
          </p:cNvSpPr>
          <p:nvPr>
            <p:ph idx="1"/>
          </p:nvPr>
        </p:nvSpPr>
        <p:spPr>
          <a:xfrm>
            <a:off x="2589212" y="1905000"/>
            <a:ext cx="8915400" cy="4006222"/>
          </a:xfrm>
        </p:spPr>
        <p:txBody>
          <a:bodyPr anchor="ctr">
            <a:normAutofit/>
          </a:bodyPr>
          <a:lstStyle/>
          <a:p>
            <a:pPr marL="0" indent="0">
              <a:buNone/>
            </a:pPr>
            <a:endParaRPr lang="en-US" dirty="0"/>
          </a:p>
          <a:p>
            <a:pPr marL="0" indent="0">
              <a:buNone/>
            </a:pPr>
            <a:r>
              <a:rPr lang="en-US" sz="2400" dirty="0">
                <a:latin typeface="Tahoma" panose="020B0604030504040204" pitchFamily="34" charset="0"/>
                <a:ea typeface="Tahoma" panose="020B0604030504040204" pitchFamily="34" charset="0"/>
                <a:cs typeface="Tahoma" panose="020B0604030504040204" pitchFamily="34" charset="0"/>
              </a:rPr>
              <a:t>Understanding how and why police shootings happen is a very difficult task. There are many different factors that can contribute to the situation. Making it a very complex issue to predict with certainty. However, this project was able to garner some meaningful insights that would be applicable for future analysis models, but more research is needed if the issues are to be addressed. </a:t>
            </a:r>
          </a:p>
          <a:p>
            <a:pPr marL="0" indent="0">
              <a:buNone/>
            </a:pPr>
            <a:endParaRPr lang="en-US" dirty="0"/>
          </a:p>
        </p:txBody>
      </p:sp>
      <p:pic>
        <p:nvPicPr>
          <p:cNvPr id="4" name="Recorded Sound">
            <a:hlinkClick r:id="" action="ppaction://media"/>
            <a:extLst>
              <a:ext uri="{FF2B5EF4-FFF2-40B4-BE49-F238E27FC236}">
                <a16:creationId xmlns:a16="http://schemas.microsoft.com/office/drawing/2014/main" id="{8F337EF8-BB73-E88B-F9F5-E227580C34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9075" y="946778"/>
            <a:ext cx="487363" cy="487363"/>
          </a:xfrm>
          <a:prstGeom prst="rect">
            <a:avLst/>
          </a:prstGeom>
        </p:spPr>
      </p:pic>
    </p:spTree>
    <p:extLst>
      <p:ext uri="{BB962C8B-B14F-4D97-AF65-F5344CB8AC3E}">
        <p14:creationId xmlns:p14="http://schemas.microsoft.com/office/powerpoint/2010/main" val="1147713778"/>
      </p:ext>
    </p:extLst>
  </p:cSld>
  <p:clrMapOvr>
    <a:masterClrMapping/>
  </p:clrMapOvr>
  <mc:AlternateContent xmlns:mc="http://schemas.openxmlformats.org/markup-compatibility/2006" xmlns:p14="http://schemas.microsoft.com/office/powerpoint/2010/main">
    <mc:Choice Requires="p14">
      <p:transition spd="slow" p14:dur="2000" advTm="84593"/>
    </mc:Choice>
    <mc:Fallback xmlns="">
      <p:transition spd="slow" advTm="8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BDA4D2-47E7-B465-F531-785C40D43A34}"/>
              </a:ext>
            </a:extLst>
          </p:cNvPr>
          <p:cNvSpPr>
            <a:spLocks noGrp="1"/>
          </p:cNvSpPr>
          <p:nvPr>
            <p:ph type="title"/>
          </p:nvPr>
        </p:nvSpPr>
        <p:spPr>
          <a:xfrm>
            <a:off x="1794897" y="624110"/>
            <a:ext cx="9712998" cy="1280890"/>
          </a:xfrm>
        </p:spPr>
        <p:txBody>
          <a:bodyPr>
            <a:normAutofit/>
          </a:bodyPr>
          <a:lstStyle/>
          <a:p>
            <a:r>
              <a:rPr lang="en-US">
                <a:latin typeface="Tahoma" panose="020B0604030504040204" pitchFamily="34" charset="0"/>
                <a:ea typeface="Tahoma" panose="020B0604030504040204" pitchFamily="34" charset="0"/>
                <a:cs typeface="Tahoma" panose="020B0604030504040204" pitchFamily="34" charset="0"/>
              </a:rPr>
              <a:t>The Current Problem</a:t>
            </a:r>
          </a:p>
        </p:txBody>
      </p:sp>
      <p:sp>
        <p:nvSpPr>
          <p:cNvPr id="63" name="Rectangle 62">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5"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8" name="Content Placeholder 8">
            <a:extLst>
              <a:ext uri="{FF2B5EF4-FFF2-40B4-BE49-F238E27FC236}">
                <a16:creationId xmlns:a16="http://schemas.microsoft.com/office/drawing/2014/main" id="{CD1BB07C-B777-1FF5-9914-7356EB51E1EC}"/>
              </a:ext>
            </a:extLst>
          </p:cNvPr>
          <p:cNvGraphicFramePr>
            <a:graphicFrameLocks noGrp="1"/>
          </p:cNvGraphicFramePr>
          <p:nvPr>
            <p:ph idx="1"/>
            <p:extLst>
              <p:ext uri="{D42A27DB-BD31-4B8C-83A1-F6EECF244321}">
                <p14:modId xmlns:p14="http://schemas.microsoft.com/office/powerpoint/2010/main" val="2687017852"/>
              </p:ext>
            </p:extLst>
          </p:nvPr>
        </p:nvGraphicFramePr>
        <p:xfrm>
          <a:off x="198138" y="1494503"/>
          <a:ext cx="11993862" cy="53634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slide 2">
            <a:hlinkClick r:id="" action="ppaction://media"/>
            <a:extLst>
              <a:ext uri="{FF2B5EF4-FFF2-40B4-BE49-F238E27FC236}">
                <a16:creationId xmlns:a16="http://schemas.microsoft.com/office/drawing/2014/main" id="{EF889E36-C2A1-C83F-9332-2C42B31EF43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34385" y="777192"/>
            <a:ext cx="487363" cy="487363"/>
          </a:xfrm>
          <a:prstGeom prst="rect">
            <a:avLst/>
          </a:prstGeom>
        </p:spPr>
      </p:pic>
    </p:spTree>
    <p:extLst>
      <p:ext uri="{BB962C8B-B14F-4D97-AF65-F5344CB8AC3E}">
        <p14:creationId xmlns:p14="http://schemas.microsoft.com/office/powerpoint/2010/main" val="1664460771"/>
      </p:ext>
    </p:extLst>
  </p:cSld>
  <p:clrMapOvr>
    <a:masterClrMapping/>
  </p:clrMapOvr>
  <mc:AlternateContent xmlns:mc="http://schemas.openxmlformats.org/markup-compatibility/2006" xmlns:p14="http://schemas.microsoft.com/office/powerpoint/2010/main">
    <mc:Choice Requires="p14">
      <p:transition spd="slow" p14:dur="2000" advTm="81577"/>
    </mc:Choice>
    <mc:Fallback xmlns="">
      <p:transition spd="slow" advTm="8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92B31-DB31-B9E9-F0CC-0614D470F27E}"/>
              </a:ext>
            </a:extLst>
          </p:cNvPr>
          <p:cNvSpPr>
            <a:spLocks noGrp="1"/>
          </p:cNvSpPr>
          <p:nvPr>
            <p:ph type="title"/>
          </p:nvPr>
        </p:nvSpPr>
        <p:spPr>
          <a:xfrm>
            <a:off x="7855527" y="685800"/>
            <a:ext cx="3834107" cy="5225422"/>
          </a:xfrm>
        </p:spPr>
        <p:txBody>
          <a:bodyPr anchor="ctr">
            <a:norm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Fatal Shootings by Race</a:t>
            </a:r>
          </a:p>
        </p:txBody>
      </p:sp>
      <p:sp>
        <p:nvSpPr>
          <p:cNvPr id="29"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DB4EE8A8-57F8-048A-C3D2-EE02ED3A57F5}"/>
              </a:ext>
            </a:extLst>
          </p:cNvPr>
          <p:cNvPicPr>
            <a:picLocks noGrp="1" noChangeAspect="1"/>
          </p:cNvPicPr>
          <p:nvPr>
            <p:ph idx="1"/>
          </p:nvPr>
        </p:nvPicPr>
        <p:blipFill>
          <a:blip r:embed="rId4"/>
          <a:stretch>
            <a:fillRect/>
          </a:stretch>
        </p:blipFill>
        <p:spPr>
          <a:xfrm>
            <a:off x="502366" y="685800"/>
            <a:ext cx="7033676" cy="5225422"/>
          </a:xfrm>
        </p:spPr>
      </p:pic>
      <p:cxnSp>
        <p:nvCxnSpPr>
          <p:cNvPr id="30"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6" name="Recorded Sound">
            <a:hlinkClick r:id="" action="ppaction://media"/>
            <a:extLst>
              <a:ext uri="{FF2B5EF4-FFF2-40B4-BE49-F238E27FC236}">
                <a16:creationId xmlns:a16="http://schemas.microsoft.com/office/drawing/2014/main" id="{7F2660F2-9D50-416A-6C52-CBD780200A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772580" y="566585"/>
            <a:ext cx="487363" cy="487363"/>
          </a:xfrm>
          <a:prstGeom prst="rect">
            <a:avLst/>
          </a:prstGeom>
        </p:spPr>
      </p:pic>
    </p:spTree>
    <p:extLst>
      <p:ext uri="{BB962C8B-B14F-4D97-AF65-F5344CB8AC3E}">
        <p14:creationId xmlns:p14="http://schemas.microsoft.com/office/powerpoint/2010/main" val="1438277087"/>
      </p:ext>
    </p:extLst>
  </p:cSld>
  <p:clrMapOvr>
    <a:masterClrMapping/>
  </p:clrMapOvr>
  <mc:AlternateContent xmlns:mc="http://schemas.openxmlformats.org/markup-compatibility/2006" xmlns:p14="http://schemas.microsoft.com/office/powerpoint/2010/main">
    <mc:Choice Requires="p14">
      <p:transition spd="slow" p14:dur="2000" advTm="53058"/>
    </mc:Choice>
    <mc:Fallback xmlns="">
      <p:transition spd="slow" advTm="53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583C2-82AA-3407-8E2D-91B62077A1AF}"/>
              </a:ext>
            </a:extLst>
          </p:cNvPr>
          <p:cNvSpPr>
            <a:spLocks noGrp="1"/>
          </p:cNvSpPr>
          <p:nvPr>
            <p:ph type="title"/>
          </p:nvPr>
        </p:nvSpPr>
        <p:spPr>
          <a:xfrm>
            <a:off x="7855527" y="685800"/>
            <a:ext cx="3649085" cy="5225422"/>
          </a:xfrm>
        </p:spPr>
        <p:txBody>
          <a:bodyPr anchor="ctr">
            <a:norm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Top Weapons Used</a:t>
            </a:r>
          </a:p>
        </p:txBody>
      </p:sp>
      <p:sp>
        <p:nvSpPr>
          <p:cNvPr id="10"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15BB2DB6-E169-EF4E-067E-27CFDC09ED42}"/>
              </a:ext>
            </a:extLst>
          </p:cNvPr>
          <p:cNvPicPr>
            <a:picLocks noGrp="1" noChangeAspect="1"/>
          </p:cNvPicPr>
          <p:nvPr>
            <p:ph idx="1"/>
          </p:nvPr>
        </p:nvPicPr>
        <p:blipFill>
          <a:blip r:embed="rId4"/>
          <a:stretch>
            <a:fillRect/>
          </a:stretch>
        </p:blipFill>
        <p:spPr>
          <a:xfrm>
            <a:off x="685246" y="685800"/>
            <a:ext cx="6850789" cy="5225422"/>
          </a:xfrm>
        </p:spPr>
      </p:pic>
      <p:cxnSp>
        <p:nvCxnSpPr>
          <p:cNvPr id="12"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ADB75EA4-307C-C918-C1BD-5BE4AA8EB8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80069" y="842158"/>
            <a:ext cx="487363" cy="487363"/>
          </a:xfrm>
          <a:prstGeom prst="rect">
            <a:avLst/>
          </a:prstGeom>
        </p:spPr>
      </p:pic>
    </p:spTree>
    <p:extLst>
      <p:ext uri="{BB962C8B-B14F-4D97-AF65-F5344CB8AC3E}">
        <p14:creationId xmlns:p14="http://schemas.microsoft.com/office/powerpoint/2010/main" val="2818555619"/>
      </p:ext>
    </p:extLst>
  </p:cSld>
  <p:clrMapOvr>
    <a:masterClrMapping/>
  </p:clrMapOvr>
  <mc:AlternateContent xmlns:mc="http://schemas.openxmlformats.org/markup-compatibility/2006" xmlns:p14="http://schemas.microsoft.com/office/powerpoint/2010/main">
    <mc:Choice Requires="p14">
      <p:transition spd="slow" p14:dur="2000" advTm="91703"/>
    </mc:Choice>
    <mc:Fallback xmlns="">
      <p:transition spd="slow" advTm="91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7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0559B-A869-E1E6-9C64-793EF8342D0B}"/>
              </a:ext>
            </a:extLst>
          </p:cNvPr>
          <p:cNvSpPr>
            <a:spLocks noGrp="1"/>
          </p:cNvSpPr>
          <p:nvPr>
            <p:ph type="title"/>
          </p:nvPr>
        </p:nvSpPr>
        <p:spPr>
          <a:xfrm>
            <a:off x="7855527" y="685800"/>
            <a:ext cx="3649085" cy="5225422"/>
          </a:xfrm>
        </p:spPr>
        <p:txBody>
          <a:bodyPr anchor="ctr">
            <a:normAutofit/>
          </a:bodyPr>
          <a:lstStyle/>
          <a:p>
            <a:r>
              <a:rPr lang="en-US" sz="4000" dirty="0">
                <a:latin typeface="Tahoma" panose="020B0604030504040204" pitchFamily="34" charset="0"/>
                <a:ea typeface="Tahoma" panose="020B0604030504040204" pitchFamily="34" charset="0"/>
                <a:cs typeface="Tahoma" panose="020B0604030504040204" pitchFamily="34" charset="0"/>
              </a:rPr>
              <a:t>Top States for Fatal Shootings</a:t>
            </a:r>
          </a:p>
        </p:txBody>
      </p:sp>
      <p:sp>
        <p:nvSpPr>
          <p:cNvPr id="10"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A2A29A8-DF51-821E-3A4E-7D4C9DFFA72B}"/>
              </a:ext>
            </a:extLst>
          </p:cNvPr>
          <p:cNvPicPr>
            <a:picLocks noGrp="1" noChangeAspect="1"/>
          </p:cNvPicPr>
          <p:nvPr>
            <p:ph idx="1"/>
          </p:nvPr>
        </p:nvPicPr>
        <p:blipFill>
          <a:blip r:embed="rId4"/>
          <a:stretch>
            <a:fillRect/>
          </a:stretch>
        </p:blipFill>
        <p:spPr>
          <a:xfrm>
            <a:off x="687388" y="685800"/>
            <a:ext cx="6848651" cy="5225422"/>
          </a:xfrm>
        </p:spPr>
      </p:pic>
      <p:cxnSp>
        <p:nvCxnSpPr>
          <p:cNvPr id="12"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BB624DD9-6D4D-5F54-161D-CD1F947328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63368" y="946778"/>
            <a:ext cx="487363" cy="487363"/>
          </a:xfrm>
          <a:prstGeom prst="rect">
            <a:avLst/>
          </a:prstGeom>
        </p:spPr>
      </p:pic>
    </p:spTree>
    <p:extLst>
      <p:ext uri="{BB962C8B-B14F-4D97-AF65-F5344CB8AC3E}">
        <p14:creationId xmlns:p14="http://schemas.microsoft.com/office/powerpoint/2010/main" val="3008751487"/>
      </p:ext>
    </p:extLst>
  </p:cSld>
  <p:clrMapOvr>
    <a:masterClrMapping/>
  </p:clrMapOvr>
  <mc:AlternateContent xmlns:mc="http://schemas.openxmlformats.org/markup-compatibility/2006" xmlns:p14="http://schemas.microsoft.com/office/powerpoint/2010/main">
    <mc:Choice Requires="p14">
      <p:transition spd="slow" p14:dur="2000" advTm="47675"/>
    </mc:Choice>
    <mc:Fallback xmlns="">
      <p:transition spd="slow" advTm="47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422F0C6-F39A-4F96-5E23-EDFFD9AAA324}"/>
              </a:ext>
            </a:extLst>
          </p:cNvPr>
          <p:cNvSpPr>
            <a:spLocks noGrp="1"/>
          </p:cNvSpPr>
          <p:nvPr>
            <p:ph type="title"/>
          </p:nvPr>
        </p:nvSpPr>
        <p:spPr>
          <a:xfrm>
            <a:off x="7855527" y="685800"/>
            <a:ext cx="3649085" cy="5225422"/>
          </a:xfrm>
        </p:spPr>
        <p:txBody>
          <a:bodyPr anchor="ctr">
            <a:norm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Model Approaches</a:t>
            </a:r>
          </a:p>
        </p:txBody>
      </p:sp>
      <p:sp>
        <p:nvSpPr>
          <p:cNvPr id="16" name="Rectangle 15">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8C093E85-9BD7-D64D-23A3-E3AAFF293C0B}"/>
              </a:ext>
            </a:extLst>
          </p:cNvPr>
          <p:cNvSpPr>
            <a:spLocks noGrp="1"/>
          </p:cNvSpPr>
          <p:nvPr>
            <p:ph idx="1"/>
          </p:nvPr>
        </p:nvSpPr>
        <p:spPr>
          <a:xfrm>
            <a:off x="1054692" y="685800"/>
            <a:ext cx="5970162" cy="5225422"/>
          </a:xfrm>
        </p:spPr>
        <p:txBody>
          <a:bodyPr anchor="ctr">
            <a:normAutofit/>
          </a:bodyPr>
          <a:lstStyle/>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There where several approaches used to examine the topic. Each method provided different but relevant insights that helped to build a broader picture of the issue and its causes.</a:t>
            </a:r>
          </a:p>
        </p:txBody>
      </p:sp>
      <p:cxnSp>
        <p:nvCxnSpPr>
          <p:cNvPr id="18" name="Straight Connector 17">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 name="Recorded Sound">
            <a:hlinkClick r:id="" action="ppaction://media"/>
            <a:extLst>
              <a:ext uri="{FF2B5EF4-FFF2-40B4-BE49-F238E27FC236}">
                <a16:creationId xmlns:a16="http://schemas.microsoft.com/office/drawing/2014/main" id="{1F58719A-C7E1-34AC-3AE6-FDF81259F5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80069" y="946778"/>
            <a:ext cx="487363" cy="487363"/>
          </a:xfrm>
          <a:prstGeom prst="rect">
            <a:avLst/>
          </a:prstGeom>
        </p:spPr>
      </p:pic>
    </p:spTree>
    <p:extLst>
      <p:ext uri="{BB962C8B-B14F-4D97-AF65-F5344CB8AC3E}">
        <p14:creationId xmlns:p14="http://schemas.microsoft.com/office/powerpoint/2010/main" val="1884292305"/>
      </p:ext>
    </p:extLst>
  </p:cSld>
  <p:clrMapOvr>
    <a:masterClrMapping/>
  </p:clrMapOvr>
  <mc:AlternateContent xmlns:mc="http://schemas.openxmlformats.org/markup-compatibility/2006" xmlns:p14="http://schemas.microsoft.com/office/powerpoint/2010/main">
    <mc:Choice Requires="p14">
      <p:transition spd="slow" p14:dur="2000" advTm="54436"/>
    </mc:Choice>
    <mc:Fallback xmlns="">
      <p:transition spd="slow" advTm="54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AC5B6-0999-DE7F-CA90-1A7F080D6D7F}"/>
              </a:ext>
            </a:extLst>
          </p:cNvPr>
          <p:cNvSpPr>
            <a:spLocks noGrp="1"/>
          </p:cNvSpPr>
          <p:nvPr>
            <p:ph type="title"/>
          </p:nvPr>
        </p:nvSpPr>
        <p:spPr>
          <a:xfrm>
            <a:off x="7855527" y="685800"/>
            <a:ext cx="3649085" cy="5225422"/>
          </a:xfrm>
        </p:spPr>
        <p:txBody>
          <a:bodyPr anchor="ct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Model 1</a:t>
            </a: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Linear Regression</a:t>
            </a:r>
            <a:br>
              <a:rPr lang="en-US" dirty="0"/>
            </a:br>
            <a:endParaRPr lang="en-US" dirty="0"/>
          </a:p>
        </p:txBody>
      </p:sp>
      <p:sp>
        <p:nvSpPr>
          <p:cNvPr id="10"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9724F5A9-D9DC-9DF9-4B4B-ABA58978B99D}"/>
              </a:ext>
            </a:extLst>
          </p:cNvPr>
          <p:cNvPicPr>
            <a:picLocks noGrp="1" noChangeAspect="1"/>
          </p:cNvPicPr>
          <p:nvPr>
            <p:ph idx="1"/>
          </p:nvPr>
        </p:nvPicPr>
        <p:blipFill>
          <a:blip r:embed="rId4"/>
          <a:stretch>
            <a:fillRect/>
          </a:stretch>
        </p:blipFill>
        <p:spPr>
          <a:xfrm>
            <a:off x="687388" y="685800"/>
            <a:ext cx="6161263" cy="5225421"/>
          </a:xfrm>
          <a:prstGeom prst="rect">
            <a:avLst/>
          </a:prstGeom>
        </p:spPr>
      </p:pic>
      <p:cxnSp>
        <p:nvCxnSpPr>
          <p:cNvPr id="12"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20D50AE2-62B4-B7E1-C44F-EB41EF2F41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6387" y="703096"/>
            <a:ext cx="487363" cy="487363"/>
          </a:xfrm>
          <a:prstGeom prst="rect">
            <a:avLst/>
          </a:prstGeom>
        </p:spPr>
      </p:pic>
    </p:spTree>
    <p:extLst>
      <p:ext uri="{BB962C8B-B14F-4D97-AF65-F5344CB8AC3E}">
        <p14:creationId xmlns:p14="http://schemas.microsoft.com/office/powerpoint/2010/main" val="1912749620"/>
      </p:ext>
    </p:extLst>
  </p:cSld>
  <p:clrMapOvr>
    <a:masterClrMapping/>
  </p:clrMapOvr>
  <mc:AlternateContent xmlns:mc="http://schemas.openxmlformats.org/markup-compatibility/2006" xmlns:p14="http://schemas.microsoft.com/office/powerpoint/2010/main">
    <mc:Choice Requires="p14">
      <p:transition spd="slow" p14:dur="2000" advTm="54385"/>
    </mc:Choice>
    <mc:Fallback xmlns="">
      <p:transition spd="slow" advTm="54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E1248-480E-AAE3-BE2F-DE43643FEA3F}"/>
              </a:ext>
            </a:extLst>
          </p:cNvPr>
          <p:cNvSpPr>
            <a:spLocks noGrp="1"/>
          </p:cNvSpPr>
          <p:nvPr>
            <p:ph type="title"/>
          </p:nvPr>
        </p:nvSpPr>
        <p:spPr>
          <a:xfrm>
            <a:off x="7855527" y="685800"/>
            <a:ext cx="3649085" cy="5225422"/>
          </a:xfrm>
        </p:spPr>
        <p:txBody>
          <a:bodyPr anchor="ct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Model 2</a:t>
            </a: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Linear Regression</a:t>
            </a:r>
          </a:p>
        </p:txBody>
      </p:sp>
      <p:sp>
        <p:nvSpPr>
          <p:cNvPr id="10"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E8FE149B-5FF1-8BB4-50B7-40B93D5C5041}"/>
              </a:ext>
            </a:extLst>
          </p:cNvPr>
          <p:cNvPicPr>
            <a:picLocks noGrp="1" noChangeAspect="1"/>
          </p:cNvPicPr>
          <p:nvPr>
            <p:ph idx="1"/>
          </p:nvPr>
        </p:nvPicPr>
        <p:blipFill>
          <a:blip r:embed="rId4"/>
          <a:stretch>
            <a:fillRect/>
          </a:stretch>
        </p:blipFill>
        <p:spPr>
          <a:xfrm>
            <a:off x="892869" y="1128147"/>
            <a:ext cx="3023878" cy="3109556"/>
          </a:xfrm>
          <a:prstGeom prst="rect">
            <a:avLst/>
          </a:prstGeom>
        </p:spPr>
      </p:pic>
      <p:cxnSp>
        <p:nvCxnSpPr>
          <p:cNvPr id="12"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35BCAB6-20D7-8C16-C678-A230590D1052}"/>
              </a:ext>
            </a:extLst>
          </p:cNvPr>
          <p:cNvPicPr>
            <a:picLocks noChangeAspect="1"/>
          </p:cNvPicPr>
          <p:nvPr/>
        </p:nvPicPr>
        <p:blipFill>
          <a:blip r:embed="rId5"/>
          <a:stretch>
            <a:fillRect/>
          </a:stretch>
        </p:blipFill>
        <p:spPr>
          <a:xfrm>
            <a:off x="4163141" y="2241756"/>
            <a:ext cx="3152058" cy="2946520"/>
          </a:xfrm>
          <a:prstGeom prst="rect">
            <a:avLst/>
          </a:prstGeom>
        </p:spPr>
      </p:pic>
      <p:pic>
        <p:nvPicPr>
          <p:cNvPr id="3" name="Recorded Sound">
            <a:hlinkClick r:id="" action="ppaction://media"/>
            <a:extLst>
              <a:ext uri="{FF2B5EF4-FFF2-40B4-BE49-F238E27FC236}">
                <a16:creationId xmlns:a16="http://schemas.microsoft.com/office/drawing/2014/main" id="{AD14F4E8-5E85-A410-F757-64F6297313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36387" y="703096"/>
            <a:ext cx="487363" cy="487363"/>
          </a:xfrm>
          <a:prstGeom prst="rect">
            <a:avLst/>
          </a:prstGeom>
        </p:spPr>
      </p:pic>
    </p:spTree>
    <p:extLst>
      <p:ext uri="{BB962C8B-B14F-4D97-AF65-F5344CB8AC3E}">
        <p14:creationId xmlns:p14="http://schemas.microsoft.com/office/powerpoint/2010/main" val="386883999"/>
      </p:ext>
    </p:extLst>
  </p:cSld>
  <p:clrMapOvr>
    <a:masterClrMapping/>
  </p:clrMapOvr>
  <mc:AlternateContent xmlns:mc="http://schemas.openxmlformats.org/markup-compatibility/2006" xmlns:p14="http://schemas.microsoft.com/office/powerpoint/2010/main">
    <mc:Choice Requires="p14">
      <p:transition spd="slow" p14:dur="2000" advTm="61421"/>
    </mc:Choice>
    <mc:Fallback xmlns="">
      <p:transition spd="slow" advTm="61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38DE9-4C4D-BB4E-F5E9-564ACEA94E95}"/>
              </a:ext>
            </a:extLst>
          </p:cNvPr>
          <p:cNvSpPr>
            <a:spLocks noGrp="1"/>
          </p:cNvSpPr>
          <p:nvPr>
            <p:ph type="title"/>
          </p:nvPr>
        </p:nvSpPr>
        <p:spPr>
          <a:xfrm>
            <a:off x="7855527" y="685800"/>
            <a:ext cx="3649085" cy="5225422"/>
          </a:xfrm>
        </p:spPr>
        <p:txBody>
          <a:bodyPr anchor="ct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Model 3</a:t>
            </a: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Decision Tree</a:t>
            </a:r>
          </a:p>
        </p:txBody>
      </p:sp>
      <p:sp>
        <p:nvSpPr>
          <p:cNvPr id="10" name="Rectangle 9">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 name="Content Placeholder 6">
            <a:extLst>
              <a:ext uri="{FF2B5EF4-FFF2-40B4-BE49-F238E27FC236}">
                <a16:creationId xmlns:a16="http://schemas.microsoft.com/office/drawing/2014/main" id="{E4D67662-D6CC-6113-FC97-E635405EBF6A}"/>
              </a:ext>
            </a:extLst>
          </p:cNvPr>
          <p:cNvPicPr>
            <a:picLocks noGrp="1" noChangeAspect="1"/>
          </p:cNvPicPr>
          <p:nvPr>
            <p:ph idx="1"/>
          </p:nvPr>
        </p:nvPicPr>
        <p:blipFill>
          <a:blip r:embed="rId4"/>
          <a:stretch>
            <a:fillRect/>
          </a:stretch>
        </p:blipFill>
        <p:spPr>
          <a:xfrm>
            <a:off x="687388" y="685800"/>
            <a:ext cx="6480749" cy="5225422"/>
          </a:xfrm>
          <a:prstGeom prst="rect">
            <a:avLst/>
          </a:prstGeom>
        </p:spPr>
      </p:pic>
      <p:cxnSp>
        <p:nvCxnSpPr>
          <p:cNvPr id="12" name="Straight Connector 11">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 name="Recorded Sound">
            <a:hlinkClick r:id="" action="ppaction://media"/>
            <a:extLst>
              <a:ext uri="{FF2B5EF4-FFF2-40B4-BE49-F238E27FC236}">
                <a16:creationId xmlns:a16="http://schemas.microsoft.com/office/drawing/2014/main" id="{9E869A46-6458-33C7-0465-54ACE7A968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436387" y="703096"/>
            <a:ext cx="487363" cy="487363"/>
          </a:xfrm>
          <a:prstGeom prst="rect">
            <a:avLst/>
          </a:prstGeom>
        </p:spPr>
      </p:pic>
    </p:spTree>
    <p:extLst>
      <p:ext uri="{BB962C8B-B14F-4D97-AF65-F5344CB8AC3E}">
        <p14:creationId xmlns:p14="http://schemas.microsoft.com/office/powerpoint/2010/main" val="2458345761"/>
      </p:ext>
    </p:extLst>
  </p:cSld>
  <p:clrMapOvr>
    <a:masterClrMapping/>
  </p:clrMapOvr>
  <mc:AlternateContent xmlns:mc="http://schemas.openxmlformats.org/markup-compatibility/2006" xmlns:p14="http://schemas.microsoft.com/office/powerpoint/2010/main">
    <mc:Choice Requires="p14">
      <p:transition spd="slow" p14:dur="2000" advTm="102105"/>
    </mc:Choice>
    <mc:Fallback xmlns="">
      <p:transition spd="slow" advTm="102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1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291</TotalTime>
  <Words>317</Words>
  <Application>Microsoft Office PowerPoint</Application>
  <PresentationFormat>Widescreen</PresentationFormat>
  <Paragraphs>30</Paragraphs>
  <Slides>11</Slides>
  <Notes>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Tahoma</vt:lpstr>
      <vt:lpstr>Wingdings 3</vt:lpstr>
      <vt:lpstr>Wisp</vt:lpstr>
      <vt:lpstr>Fatal Police Shootings in the U.S.</vt:lpstr>
      <vt:lpstr>The Current Problem</vt:lpstr>
      <vt:lpstr>Fatal Shootings by Race</vt:lpstr>
      <vt:lpstr>Top Weapons Used</vt:lpstr>
      <vt:lpstr>Top States for Fatal Shootings</vt:lpstr>
      <vt:lpstr>Model Approaches</vt:lpstr>
      <vt:lpstr>Model 1   Linear Regression </vt:lpstr>
      <vt:lpstr>Model 2    Linear Regression</vt:lpstr>
      <vt:lpstr>Model 3    Decision Tree</vt:lpstr>
      <vt:lpstr>Fatal Shootings Map</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Fatal Police Shootings in the U.S.</dc:title>
  <dc:creator>Blandon Lee</dc:creator>
  <cp:lastModifiedBy>Blandon Lee</cp:lastModifiedBy>
  <cp:revision>5</cp:revision>
  <dcterms:created xsi:type="dcterms:W3CDTF">2022-11-17T20:36:04Z</dcterms:created>
  <dcterms:modified xsi:type="dcterms:W3CDTF">2022-11-18T17:21:43Z</dcterms:modified>
</cp:coreProperties>
</file>